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embeddedFontLst>
    <p:embeddedFont>
      <p:font typeface="Zen Maru Gothic Bold" panose="020B0600070205080204" charset="-128"/>
      <p:regular r:id="rId4"/>
    </p:embeddedFont>
    <p:embeddedFont>
      <p:font typeface="さわらびゴシック" panose="020B0600070205080204" charset="-128"/>
      <p:regular r:id="rId5"/>
    </p:embeddedFont>
    <p:embeddedFont>
      <p:font typeface="HGP創英角ﾎﾟｯﾌﾟ体" panose="040B0A00000000000000" pitchFamily="50" charset="-128"/>
      <p:regular r:id="rId6"/>
    </p:embeddedFont>
    <p:embeddedFont>
      <p:font typeface="WasthailooktungNP" panose="020B0600070205080204" charset="0"/>
      <p:regular r:id="rId7"/>
    </p:embeddedFont>
    <p:embeddedFont>
      <p:font typeface="メイリオ" panose="020B0604030504040204" pitchFamily="50" charset="-128"/>
      <p:regular r:id="rId8"/>
      <p:bold r:id="rId9"/>
      <p:italic r:id="rId10"/>
      <p:boldItalic r:id="rId11"/>
    </p:embeddedFont>
    <p:embeddedFont>
      <p:font typeface="游ゴシック" panose="020B0400000000000000" pitchFamily="50" charset="-128"/>
      <p:regular r:id="rId12"/>
      <p:bold r:id="rId13"/>
    </p:embeddedFont>
  </p:embeddedFontLst>
  <p:defaultTextStyle>
    <a:defPPr>
      <a:defRPr lang="en-US"/>
    </a:defPPr>
    <a:lvl1pPr marL="0" algn="l" defTabSz="839774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1pPr>
    <a:lvl2pPr marL="419888" algn="l" defTabSz="839774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2pPr>
    <a:lvl3pPr marL="839774" algn="l" defTabSz="839774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3pPr>
    <a:lvl4pPr marL="1259663" algn="l" defTabSz="839774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4pPr>
    <a:lvl5pPr marL="1679550" algn="l" defTabSz="839774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5pPr>
    <a:lvl6pPr marL="2099437" algn="l" defTabSz="839774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6pPr>
    <a:lvl7pPr marL="2519324" algn="l" defTabSz="839774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7pPr>
    <a:lvl8pPr marL="2939212" algn="l" defTabSz="839774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8pPr>
    <a:lvl9pPr marL="3359100" algn="l" defTabSz="839774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01" userDrawn="1">
          <p15:clr>
            <a:srgbClr val="A4A3A4"/>
          </p15:clr>
        </p15:guide>
        <p15:guide id="2" pos="26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744C"/>
    <a:srgbClr val="FFDC5A"/>
    <a:srgbClr val="FFE88C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0" d="100"/>
          <a:sy n="100" d="100"/>
        </p:scale>
        <p:origin x="1236" y="-2382"/>
      </p:cViewPr>
      <p:guideLst>
        <p:guide orient="horz" pos="2001"/>
        <p:guide pos="26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C971601E-F46A-429F-905E-FF51393AD666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F722403A-6C0C-4126-B31A-DF37770EE2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824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39774" rtl="0" eaLnBrk="1" latinLnBrk="0" hangingPunct="1">
      <a:defRPr kumimoji="1" sz="1102" kern="1200">
        <a:solidFill>
          <a:schemeClr val="tx1"/>
        </a:solidFill>
        <a:latin typeface="+mn-lt"/>
        <a:ea typeface="+mn-ea"/>
        <a:cs typeface="+mn-cs"/>
      </a:defRPr>
    </a:lvl1pPr>
    <a:lvl2pPr marL="419888" algn="l" defTabSz="839774" rtl="0" eaLnBrk="1" latinLnBrk="0" hangingPunct="1">
      <a:defRPr kumimoji="1" sz="1102" kern="1200">
        <a:solidFill>
          <a:schemeClr val="tx1"/>
        </a:solidFill>
        <a:latin typeface="+mn-lt"/>
        <a:ea typeface="+mn-ea"/>
        <a:cs typeface="+mn-cs"/>
      </a:defRPr>
    </a:lvl2pPr>
    <a:lvl3pPr marL="839774" algn="l" defTabSz="839774" rtl="0" eaLnBrk="1" latinLnBrk="0" hangingPunct="1">
      <a:defRPr kumimoji="1" sz="1102" kern="1200">
        <a:solidFill>
          <a:schemeClr val="tx1"/>
        </a:solidFill>
        <a:latin typeface="+mn-lt"/>
        <a:ea typeface="+mn-ea"/>
        <a:cs typeface="+mn-cs"/>
      </a:defRPr>
    </a:lvl3pPr>
    <a:lvl4pPr marL="1259663" algn="l" defTabSz="839774" rtl="0" eaLnBrk="1" latinLnBrk="0" hangingPunct="1">
      <a:defRPr kumimoji="1" sz="1102" kern="1200">
        <a:solidFill>
          <a:schemeClr val="tx1"/>
        </a:solidFill>
        <a:latin typeface="+mn-lt"/>
        <a:ea typeface="+mn-ea"/>
        <a:cs typeface="+mn-cs"/>
      </a:defRPr>
    </a:lvl4pPr>
    <a:lvl5pPr marL="1679550" algn="l" defTabSz="839774" rtl="0" eaLnBrk="1" latinLnBrk="0" hangingPunct="1">
      <a:defRPr kumimoji="1" sz="1102" kern="1200">
        <a:solidFill>
          <a:schemeClr val="tx1"/>
        </a:solidFill>
        <a:latin typeface="+mn-lt"/>
        <a:ea typeface="+mn-ea"/>
        <a:cs typeface="+mn-cs"/>
      </a:defRPr>
    </a:lvl5pPr>
    <a:lvl6pPr marL="2099437" algn="l" defTabSz="839774" rtl="0" eaLnBrk="1" latinLnBrk="0" hangingPunct="1">
      <a:defRPr kumimoji="1" sz="1102" kern="1200">
        <a:solidFill>
          <a:schemeClr val="tx1"/>
        </a:solidFill>
        <a:latin typeface="+mn-lt"/>
        <a:ea typeface="+mn-ea"/>
        <a:cs typeface="+mn-cs"/>
      </a:defRPr>
    </a:lvl6pPr>
    <a:lvl7pPr marL="2519324" algn="l" defTabSz="839774" rtl="0" eaLnBrk="1" latinLnBrk="0" hangingPunct="1">
      <a:defRPr kumimoji="1" sz="1102" kern="1200">
        <a:solidFill>
          <a:schemeClr val="tx1"/>
        </a:solidFill>
        <a:latin typeface="+mn-lt"/>
        <a:ea typeface="+mn-ea"/>
        <a:cs typeface="+mn-cs"/>
      </a:defRPr>
    </a:lvl7pPr>
    <a:lvl8pPr marL="2939212" algn="l" defTabSz="839774" rtl="0" eaLnBrk="1" latinLnBrk="0" hangingPunct="1">
      <a:defRPr kumimoji="1" sz="1102" kern="1200">
        <a:solidFill>
          <a:schemeClr val="tx1"/>
        </a:solidFill>
        <a:latin typeface="+mn-lt"/>
        <a:ea typeface="+mn-ea"/>
        <a:cs typeface="+mn-cs"/>
      </a:defRPr>
    </a:lvl8pPr>
    <a:lvl9pPr marL="3359100" algn="l" defTabSz="839774" rtl="0" eaLnBrk="1" latinLnBrk="0" hangingPunct="1">
      <a:defRPr kumimoji="1" sz="110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2408" y="1973554"/>
            <a:ext cx="7053943" cy="13617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4815" y="3600044"/>
            <a:ext cx="5809129" cy="16235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4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9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4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9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4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9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6598" y="254417"/>
            <a:ext cx="1867220" cy="54206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4938" y="254417"/>
            <a:ext cx="5463348" cy="54206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544" y="4082403"/>
            <a:ext cx="7053943" cy="1261780"/>
          </a:xfrm>
        </p:spPr>
        <p:txBody>
          <a:bodyPr anchor="t"/>
          <a:lstStyle>
            <a:lvl1pPr algn="l">
              <a:defRPr sz="363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544" y="2692681"/>
            <a:ext cx="7053943" cy="1389722"/>
          </a:xfrm>
        </p:spPr>
        <p:txBody>
          <a:bodyPr anchor="b"/>
          <a:lstStyle>
            <a:lvl1pPr marL="0" indent="0">
              <a:buNone/>
              <a:defRPr sz="1815">
                <a:solidFill>
                  <a:schemeClr val="tx1">
                    <a:tint val="75000"/>
                  </a:schemeClr>
                </a:solidFill>
              </a:defRPr>
            </a:lvl1pPr>
            <a:lvl2pPr marL="414955" indent="0">
              <a:buNone/>
              <a:defRPr sz="1634">
                <a:solidFill>
                  <a:schemeClr val="tx1">
                    <a:tint val="75000"/>
                  </a:schemeClr>
                </a:solidFill>
              </a:defRPr>
            </a:lvl2pPr>
            <a:lvl3pPr marL="829909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3pPr>
            <a:lvl4pPr marL="124486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4pPr>
            <a:lvl5pPr marL="1659819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5pPr>
            <a:lvl6pPr marL="207477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6pPr>
            <a:lvl7pPr marL="248972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7pPr>
            <a:lvl8pPr marL="2904683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8pPr>
            <a:lvl9pPr marL="331963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938" y="1482372"/>
            <a:ext cx="3665284" cy="41926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8534" y="1482372"/>
            <a:ext cx="3665284" cy="41926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939" y="1422076"/>
            <a:ext cx="3666725" cy="59265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4939" y="2014730"/>
            <a:ext cx="3666725" cy="3660338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15653" y="1422076"/>
            <a:ext cx="3668166" cy="59265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15653" y="2014730"/>
            <a:ext cx="3668166" cy="3660338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938" y="252944"/>
            <a:ext cx="2730234" cy="1076483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4583" y="252944"/>
            <a:ext cx="4639235" cy="5422124"/>
          </a:xfrm>
        </p:spPr>
        <p:txBody>
          <a:bodyPr/>
          <a:lstStyle>
            <a:lvl1pPr>
              <a:defRPr sz="2904"/>
            </a:lvl1pPr>
            <a:lvl2pPr>
              <a:defRPr sz="2541"/>
            </a:lvl2pPr>
            <a:lvl3pPr>
              <a:defRPr sz="2178"/>
            </a:lvl3pPr>
            <a:lvl4pPr>
              <a:defRPr sz="1815"/>
            </a:lvl4pPr>
            <a:lvl5pPr>
              <a:defRPr sz="1815"/>
            </a:lvl5pPr>
            <a:lvl6pPr>
              <a:defRPr sz="1815"/>
            </a:lvl6pPr>
            <a:lvl7pPr>
              <a:defRPr sz="1815"/>
            </a:lvl7pPr>
            <a:lvl8pPr>
              <a:defRPr sz="1815"/>
            </a:lvl8pPr>
            <a:lvl9pPr>
              <a:defRPr sz="18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4938" y="1329428"/>
            <a:ext cx="2730234" cy="4345640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6614" y="4447111"/>
            <a:ext cx="4979254" cy="525007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6614" y="567654"/>
            <a:ext cx="4979254" cy="3811810"/>
          </a:xfrm>
        </p:spPr>
        <p:txBody>
          <a:bodyPr/>
          <a:lstStyle>
            <a:lvl1pPr marL="0" indent="0">
              <a:buNone/>
              <a:defRPr sz="2904"/>
            </a:lvl1pPr>
            <a:lvl2pPr marL="414955" indent="0">
              <a:buNone/>
              <a:defRPr sz="2541"/>
            </a:lvl2pPr>
            <a:lvl3pPr marL="829909" indent="0">
              <a:buNone/>
              <a:defRPr sz="2178"/>
            </a:lvl3pPr>
            <a:lvl4pPr marL="1244864" indent="0">
              <a:buNone/>
              <a:defRPr sz="1815"/>
            </a:lvl4pPr>
            <a:lvl5pPr marL="1659819" indent="0">
              <a:buNone/>
              <a:defRPr sz="1815"/>
            </a:lvl5pPr>
            <a:lvl6pPr marL="2074774" indent="0">
              <a:buNone/>
              <a:defRPr sz="1815"/>
            </a:lvl6pPr>
            <a:lvl7pPr marL="2489728" indent="0">
              <a:buNone/>
              <a:defRPr sz="1815"/>
            </a:lvl7pPr>
            <a:lvl8pPr marL="2904683" indent="0">
              <a:buNone/>
              <a:defRPr sz="1815"/>
            </a:lvl8pPr>
            <a:lvl9pPr marL="3319638" indent="0">
              <a:buNone/>
              <a:defRPr sz="181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6614" y="4972118"/>
            <a:ext cx="4979254" cy="745597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939" y="254415"/>
            <a:ext cx="7468881" cy="1058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4939" y="1482372"/>
            <a:ext cx="7468881" cy="4192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938" y="5888307"/>
            <a:ext cx="1936376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5410" y="5888307"/>
            <a:ext cx="2627939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47442" y="5888307"/>
            <a:ext cx="1936376" cy="338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29909" rtl="0" eaLnBrk="1" latinLnBrk="0" hangingPunct="1">
        <a:spcBef>
          <a:spcPct val="0"/>
        </a:spcBef>
        <a:buNone/>
        <a:defRPr sz="39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1216" indent="-311216" algn="l" defTabSz="829909" rtl="0" eaLnBrk="1" latinLnBrk="0" hangingPunct="1">
        <a:spcBef>
          <a:spcPct val="20000"/>
        </a:spcBef>
        <a:buFont typeface="Arial" pitchFamily="34" charset="0"/>
        <a:buChar char="•"/>
        <a:defRPr sz="2904" kern="1200">
          <a:solidFill>
            <a:schemeClr val="tx1"/>
          </a:solidFill>
          <a:latin typeface="+mn-lt"/>
          <a:ea typeface="+mn-ea"/>
          <a:cs typeface="+mn-cs"/>
        </a:defRPr>
      </a:lvl1pPr>
      <a:lvl2pPr marL="674301" indent="-259347" algn="l" defTabSz="829909" rtl="0" eaLnBrk="1" latinLnBrk="0" hangingPunct="1">
        <a:spcBef>
          <a:spcPct val="20000"/>
        </a:spcBef>
        <a:buFont typeface="Arial" pitchFamily="34" charset="0"/>
        <a:buChar char="–"/>
        <a:defRPr sz="2541" kern="1200">
          <a:solidFill>
            <a:schemeClr val="tx1"/>
          </a:solidFill>
          <a:latin typeface="+mn-lt"/>
          <a:ea typeface="+mn-ea"/>
          <a:cs typeface="+mn-cs"/>
        </a:defRPr>
      </a:lvl2pPr>
      <a:lvl3pPr marL="1037387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2178" kern="1200">
          <a:solidFill>
            <a:schemeClr val="tx1"/>
          </a:solidFill>
          <a:latin typeface="+mn-lt"/>
          <a:ea typeface="+mn-ea"/>
          <a:cs typeface="+mn-cs"/>
        </a:defRPr>
      </a:lvl3pPr>
      <a:lvl4pPr marL="1452342" indent="-207477" algn="l" defTabSz="829909" rtl="0" eaLnBrk="1" latinLnBrk="0" hangingPunct="1">
        <a:spcBef>
          <a:spcPct val="20000"/>
        </a:spcBef>
        <a:buFont typeface="Arial" pitchFamily="34" charset="0"/>
        <a:buChar char="–"/>
        <a:defRPr sz="1815" kern="1200">
          <a:solidFill>
            <a:schemeClr val="tx1"/>
          </a:solidFill>
          <a:latin typeface="+mn-lt"/>
          <a:ea typeface="+mn-ea"/>
          <a:cs typeface="+mn-cs"/>
        </a:defRPr>
      </a:lvl4pPr>
      <a:lvl5pPr marL="1867296" indent="-207477" algn="l" defTabSz="829909" rtl="0" eaLnBrk="1" latinLnBrk="0" hangingPunct="1">
        <a:spcBef>
          <a:spcPct val="20000"/>
        </a:spcBef>
        <a:buFont typeface="Arial" pitchFamily="34" charset="0"/>
        <a:buChar char="»"/>
        <a:defRPr sz="1815" kern="1200">
          <a:solidFill>
            <a:schemeClr val="tx1"/>
          </a:solidFill>
          <a:latin typeface="+mn-lt"/>
          <a:ea typeface="+mn-ea"/>
          <a:cs typeface="+mn-cs"/>
        </a:defRPr>
      </a:lvl5pPr>
      <a:lvl6pPr marL="2282251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6pPr>
      <a:lvl7pPr marL="2697206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7pPr>
      <a:lvl8pPr marL="3112160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8pPr>
      <a:lvl9pPr marL="3527115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1pPr>
      <a:lvl2pPr marL="414955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2pPr>
      <a:lvl3pPr marL="82990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3pPr>
      <a:lvl4pPr marL="124486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4pPr>
      <a:lvl5pPr marL="165981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5pPr>
      <a:lvl6pPr marL="207477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6pPr>
      <a:lvl7pPr marL="248972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7pPr>
      <a:lvl8pPr marL="2904683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8pPr>
      <a:lvl9pPr marL="331963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72E56-2D9D-CD9D-BD4C-0F78E29CA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楕円 99">
            <a:extLst>
              <a:ext uri="{FF2B5EF4-FFF2-40B4-BE49-F238E27FC236}">
                <a16:creationId xmlns:a16="http://schemas.microsoft.com/office/drawing/2014/main" id="{1AD52993-A3D2-89C8-FDB1-67AF6E7FC7E6}"/>
              </a:ext>
            </a:extLst>
          </p:cNvPr>
          <p:cNvSpPr/>
          <p:nvPr/>
        </p:nvSpPr>
        <p:spPr>
          <a:xfrm>
            <a:off x="-2411115" y="3784029"/>
            <a:ext cx="11114119" cy="531351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BF72DF50-F53D-9091-35A1-4F2D803C1754}"/>
              </a:ext>
            </a:extLst>
          </p:cNvPr>
          <p:cNvSpPr/>
          <p:nvPr/>
        </p:nvSpPr>
        <p:spPr>
          <a:xfrm>
            <a:off x="9796" y="7127479"/>
            <a:ext cx="6838407" cy="27027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B89DA062-FD10-60E7-9214-060FDFDE21B0}"/>
              </a:ext>
            </a:extLst>
          </p:cNvPr>
          <p:cNvSpPr/>
          <p:nvPr/>
        </p:nvSpPr>
        <p:spPr>
          <a:xfrm rot="21246052">
            <a:off x="-285527" y="-1095727"/>
            <a:ext cx="7384437" cy="23942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46B10413-B331-069F-1CC7-08E8D4B5D62D}"/>
              </a:ext>
            </a:extLst>
          </p:cNvPr>
          <p:cNvGrpSpPr/>
          <p:nvPr/>
        </p:nvGrpSpPr>
        <p:grpSpPr>
          <a:xfrm>
            <a:off x="-29832" y="-16692"/>
            <a:ext cx="6950151" cy="250100"/>
            <a:chOff x="0" y="0"/>
            <a:chExt cx="2820573" cy="487402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9501AD0-6D70-04D4-F139-FC5DD7C05094}"/>
                </a:ext>
              </a:extLst>
            </p:cNvPr>
            <p:cNvSpPr/>
            <p:nvPr/>
          </p:nvSpPr>
          <p:spPr>
            <a:xfrm>
              <a:off x="0" y="0"/>
              <a:ext cx="2820573" cy="487402"/>
            </a:xfrm>
            <a:custGeom>
              <a:avLst/>
              <a:gdLst/>
              <a:ahLst/>
              <a:cxnLst/>
              <a:rect l="l" t="t" r="r" b="b"/>
              <a:pathLst>
                <a:path w="2820573" h="487402">
                  <a:moveTo>
                    <a:pt x="0" y="0"/>
                  </a:moveTo>
                  <a:lnTo>
                    <a:pt x="2820573" y="0"/>
                  </a:lnTo>
                  <a:lnTo>
                    <a:pt x="2820573" y="487402"/>
                  </a:lnTo>
                  <a:lnTo>
                    <a:pt x="0" y="487402"/>
                  </a:lnTo>
                  <a:close/>
                </a:path>
              </a:pathLst>
            </a:custGeom>
            <a:solidFill>
              <a:srgbClr val="21744C"/>
            </a:solidFill>
          </p:spPr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A94DF333-53CC-B707-C9F2-A0124AFD0D9E}"/>
                </a:ext>
              </a:extLst>
            </p:cNvPr>
            <p:cNvSpPr txBox="1"/>
            <p:nvPr/>
          </p:nvSpPr>
          <p:spPr>
            <a:xfrm>
              <a:off x="0" y="-57150"/>
              <a:ext cx="2820573" cy="544552"/>
            </a:xfrm>
            <a:prstGeom prst="rect">
              <a:avLst/>
            </a:prstGeom>
          </p:spPr>
          <p:txBody>
            <a:bodyPr lIns="46104" tIns="46104" rIns="46104" bIns="46104" rtlCol="0" anchor="ctr"/>
            <a:lstStyle/>
            <a:p>
              <a:pPr algn="ctr">
                <a:lnSpc>
                  <a:spcPts val="2150"/>
                </a:lnSpc>
              </a:pPr>
              <a:endParaRPr sz="1499"/>
            </a:p>
          </p:txBody>
        </p:sp>
      </p:grpSp>
      <p:grpSp>
        <p:nvGrpSpPr>
          <p:cNvPr id="62" name="Group 19">
            <a:extLst>
              <a:ext uri="{FF2B5EF4-FFF2-40B4-BE49-F238E27FC236}">
                <a16:creationId xmlns:a16="http://schemas.microsoft.com/office/drawing/2014/main" id="{D415DE08-BA68-3BE3-FC96-794348CE9131}"/>
              </a:ext>
            </a:extLst>
          </p:cNvPr>
          <p:cNvGrpSpPr/>
          <p:nvPr/>
        </p:nvGrpSpPr>
        <p:grpSpPr>
          <a:xfrm>
            <a:off x="-34819" y="9677569"/>
            <a:ext cx="6883022" cy="235700"/>
            <a:chOff x="0" y="0"/>
            <a:chExt cx="2820573" cy="487402"/>
          </a:xfrm>
        </p:grpSpPr>
        <p:sp>
          <p:nvSpPr>
            <p:cNvPr id="63" name="Freeform 20">
              <a:extLst>
                <a:ext uri="{FF2B5EF4-FFF2-40B4-BE49-F238E27FC236}">
                  <a16:creationId xmlns:a16="http://schemas.microsoft.com/office/drawing/2014/main" id="{BF7FD1AF-9E06-EF3C-4554-2F83D036EDB5}"/>
                </a:ext>
              </a:extLst>
            </p:cNvPr>
            <p:cNvSpPr/>
            <p:nvPr/>
          </p:nvSpPr>
          <p:spPr>
            <a:xfrm>
              <a:off x="0" y="0"/>
              <a:ext cx="2820573" cy="487402"/>
            </a:xfrm>
            <a:custGeom>
              <a:avLst/>
              <a:gdLst/>
              <a:ahLst/>
              <a:cxnLst/>
              <a:rect l="l" t="t" r="r" b="b"/>
              <a:pathLst>
                <a:path w="2820573" h="487402">
                  <a:moveTo>
                    <a:pt x="0" y="0"/>
                  </a:moveTo>
                  <a:lnTo>
                    <a:pt x="2820573" y="0"/>
                  </a:lnTo>
                  <a:lnTo>
                    <a:pt x="2820573" y="487402"/>
                  </a:lnTo>
                  <a:lnTo>
                    <a:pt x="0" y="487402"/>
                  </a:lnTo>
                  <a:close/>
                </a:path>
              </a:pathLst>
            </a:custGeom>
            <a:solidFill>
              <a:srgbClr val="21744C"/>
            </a:solidFill>
          </p:spPr>
        </p:sp>
        <p:sp>
          <p:nvSpPr>
            <p:cNvPr id="64" name="TextBox 21">
              <a:extLst>
                <a:ext uri="{FF2B5EF4-FFF2-40B4-BE49-F238E27FC236}">
                  <a16:creationId xmlns:a16="http://schemas.microsoft.com/office/drawing/2014/main" id="{80C60DBF-38EA-33F4-7CF5-B7CA064A23C3}"/>
                </a:ext>
              </a:extLst>
            </p:cNvPr>
            <p:cNvSpPr txBox="1"/>
            <p:nvPr/>
          </p:nvSpPr>
          <p:spPr>
            <a:xfrm>
              <a:off x="0" y="-57150"/>
              <a:ext cx="2820573" cy="544552"/>
            </a:xfrm>
            <a:prstGeom prst="rect">
              <a:avLst/>
            </a:prstGeom>
          </p:spPr>
          <p:txBody>
            <a:bodyPr lIns="46104" tIns="46104" rIns="46104" bIns="46104" rtlCol="0" anchor="ctr"/>
            <a:lstStyle/>
            <a:p>
              <a:pPr algn="ctr">
                <a:lnSpc>
                  <a:spcPts val="2150"/>
                </a:lnSpc>
              </a:pPr>
              <a:endParaRPr sz="1499"/>
            </a:p>
          </p:txBody>
        </p:sp>
      </p:grpSp>
      <p:grpSp>
        <p:nvGrpSpPr>
          <p:cNvPr id="65" name="Group 19">
            <a:extLst>
              <a:ext uri="{FF2B5EF4-FFF2-40B4-BE49-F238E27FC236}">
                <a16:creationId xmlns:a16="http://schemas.microsoft.com/office/drawing/2014/main" id="{699F0040-18D8-6382-F0A5-753AF472832B}"/>
              </a:ext>
            </a:extLst>
          </p:cNvPr>
          <p:cNvGrpSpPr/>
          <p:nvPr/>
        </p:nvGrpSpPr>
        <p:grpSpPr>
          <a:xfrm rot="5400000">
            <a:off x="-4768685" y="4886898"/>
            <a:ext cx="9735832" cy="254624"/>
            <a:chOff x="0" y="0"/>
            <a:chExt cx="2820573" cy="487402"/>
          </a:xfrm>
        </p:grpSpPr>
        <p:sp>
          <p:nvSpPr>
            <p:cNvPr id="66" name="Freeform 20">
              <a:extLst>
                <a:ext uri="{FF2B5EF4-FFF2-40B4-BE49-F238E27FC236}">
                  <a16:creationId xmlns:a16="http://schemas.microsoft.com/office/drawing/2014/main" id="{D38BAEF4-A35D-9EB1-FB84-3F4A3AEBC9D2}"/>
                </a:ext>
              </a:extLst>
            </p:cNvPr>
            <p:cNvSpPr/>
            <p:nvPr/>
          </p:nvSpPr>
          <p:spPr>
            <a:xfrm>
              <a:off x="0" y="0"/>
              <a:ext cx="2820573" cy="487402"/>
            </a:xfrm>
            <a:custGeom>
              <a:avLst/>
              <a:gdLst/>
              <a:ahLst/>
              <a:cxnLst/>
              <a:rect l="l" t="t" r="r" b="b"/>
              <a:pathLst>
                <a:path w="2820573" h="487402">
                  <a:moveTo>
                    <a:pt x="0" y="0"/>
                  </a:moveTo>
                  <a:lnTo>
                    <a:pt x="2820573" y="0"/>
                  </a:lnTo>
                  <a:lnTo>
                    <a:pt x="2820573" y="487402"/>
                  </a:lnTo>
                  <a:lnTo>
                    <a:pt x="0" y="487402"/>
                  </a:lnTo>
                  <a:close/>
                </a:path>
              </a:pathLst>
            </a:custGeom>
            <a:solidFill>
              <a:srgbClr val="21744C"/>
            </a:solidFill>
          </p:spPr>
        </p:sp>
        <p:sp>
          <p:nvSpPr>
            <p:cNvPr id="67" name="TextBox 21">
              <a:extLst>
                <a:ext uri="{FF2B5EF4-FFF2-40B4-BE49-F238E27FC236}">
                  <a16:creationId xmlns:a16="http://schemas.microsoft.com/office/drawing/2014/main" id="{A14F7C70-C546-BCB3-A098-EBB31D9D89DE}"/>
                </a:ext>
              </a:extLst>
            </p:cNvPr>
            <p:cNvSpPr txBox="1"/>
            <p:nvPr/>
          </p:nvSpPr>
          <p:spPr>
            <a:xfrm>
              <a:off x="0" y="-57150"/>
              <a:ext cx="2820573" cy="544552"/>
            </a:xfrm>
            <a:prstGeom prst="rect">
              <a:avLst/>
            </a:prstGeom>
          </p:spPr>
          <p:txBody>
            <a:bodyPr lIns="46104" tIns="46104" rIns="46104" bIns="46104" rtlCol="0" anchor="ctr"/>
            <a:lstStyle/>
            <a:p>
              <a:pPr algn="ctr">
                <a:lnSpc>
                  <a:spcPts val="2150"/>
                </a:lnSpc>
              </a:pPr>
              <a:endParaRPr sz="1499"/>
            </a:p>
          </p:txBody>
        </p:sp>
      </p:grpSp>
      <p:grpSp>
        <p:nvGrpSpPr>
          <p:cNvPr id="68" name="Group 19">
            <a:extLst>
              <a:ext uri="{FF2B5EF4-FFF2-40B4-BE49-F238E27FC236}">
                <a16:creationId xmlns:a16="http://schemas.microsoft.com/office/drawing/2014/main" id="{CB714BCC-8EB7-A5E6-4D58-BCF80EEBDC8C}"/>
              </a:ext>
            </a:extLst>
          </p:cNvPr>
          <p:cNvGrpSpPr/>
          <p:nvPr/>
        </p:nvGrpSpPr>
        <p:grpSpPr>
          <a:xfrm rot="5400000">
            <a:off x="1795127" y="4853124"/>
            <a:ext cx="9899189" cy="284480"/>
            <a:chOff x="0" y="0"/>
            <a:chExt cx="2820573" cy="487402"/>
          </a:xfrm>
        </p:grpSpPr>
        <p:sp>
          <p:nvSpPr>
            <p:cNvPr id="69" name="Freeform 20">
              <a:extLst>
                <a:ext uri="{FF2B5EF4-FFF2-40B4-BE49-F238E27FC236}">
                  <a16:creationId xmlns:a16="http://schemas.microsoft.com/office/drawing/2014/main" id="{8EF046B0-78EA-A082-BA05-9B57CEB67FEE}"/>
                </a:ext>
              </a:extLst>
            </p:cNvPr>
            <p:cNvSpPr/>
            <p:nvPr/>
          </p:nvSpPr>
          <p:spPr>
            <a:xfrm>
              <a:off x="0" y="0"/>
              <a:ext cx="2820573" cy="487402"/>
            </a:xfrm>
            <a:custGeom>
              <a:avLst/>
              <a:gdLst/>
              <a:ahLst/>
              <a:cxnLst/>
              <a:rect l="l" t="t" r="r" b="b"/>
              <a:pathLst>
                <a:path w="2820573" h="487402">
                  <a:moveTo>
                    <a:pt x="0" y="0"/>
                  </a:moveTo>
                  <a:lnTo>
                    <a:pt x="2820573" y="0"/>
                  </a:lnTo>
                  <a:lnTo>
                    <a:pt x="2820573" y="487402"/>
                  </a:lnTo>
                  <a:lnTo>
                    <a:pt x="0" y="487402"/>
                  </a:lnTo>
                  <a:close/>
                </a:path>
              </a:pathLst>
            </a:custGeom>
            <a:solidFill>
              <a:srgbClr val="21744C"/>
            </a:solidFill>
          </p:spPr>
        </p:sp>
        <p:sp>
          <p:nvSpPr>
            <p:cNvPr id="70" name="TextBox 21">
              <a:extLst>
                <a:ext uri="{FF2B5EF4-FFF2-40B4-BE49-F238E27FC236}">
                  <a16:creationId xmlns:a16="http://schemas.microsoft.com/office/drawing/2014/main" id="{8B635C8B-29AC-2385-0FEA-ECB5B6CDAC42}"/>
                </a:ext>
              </a:extLst>
            </p:cNvPr>
            <p:cNvSpPr txBox="1"/>
            <p:nvPr/>
          </p:nvSpPr>
          <p:spPr>
            <a:xfrm>
              <a:off x="0" y="-57150"/>
              <a:ext cx="2820573" cy="544552"/>
            </a:xfrm>
            <a:prstGeom prst="rect">
              <a:avLst/>
            </a:prstGeom>
          </p:spPr>
          <p:txBody>
            <a:bodyPr lIns="46104" tIns="46104" rIns="46104" bIns="46104" rtlCol="0" anchor="ctr"/>
            <a:lstStyle/>
            <a:p>
              <a:pPr algn="ctr">
                <a:lnSpc>
                  <a:spcPts val="2150"/>
                </a:lnSpc>
              </a:pPr>
              <a:endParaRPr sz="1499"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4368EB0F-A254-2C1C-70F0-9782DD646A77}"/>
              </a:ext>
            </a:extLst>
          </p:cNvPr>
          <p:cNvGrpSpPr/>
          <p:nvPr/>
        </p:nvGrpSpPr>
        <p:grpSpPr>
          <a:xfrm>
            <a:off x="5894027" y="9007614"/>
            <a:ext cx="662263" cy="662263"/>
            <a:chOff x="0" y="0"/>
            <a:chExt cx="261514" cy="261514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3E221DCF-9B1E-EA84-323A-E5EDF8F41AFA}"/>
                </a:ext>
              </a:extLst>
            </p:cNvPr>
            <p:cNvSpPr/>
            <p:nvPr/>
          </p:nvSpPr>
          <p:spPr>
            <a:xfrm>
              <a:off x="0" y="0"/>
              <a:ext cx="261514" cy="261514"/>
            </a:xfrm>
            <a:custGeom>
              <a:avLst/>
              <a:gdLst/>
              <a:ahLst/>
              <a:cxnLst/>
              <a:rect l="l" t="t" r="r" b="b"/>
              <a:pathLst>
                <a:path w="261514" h="261514">
                  <a:moveTo>
                    <a:pt x="0" y="0"/>
                  </a:moveTo>
                  <a:lnTo>
                    <a:pt x="261514" y="0"/>
                  </a:lnTo>
                  <a:lnTo>
                    <a:pt x="261514" y="261514"/>
                  </a:lnTo>
                  <a:lnTo>
                    <a:pt x="0" y="26151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D4ACB530-280B-2268-EF50-402EDD13AC42}"/>
                </a:ext>
              </a:extLst>
            </p:cNvPr>
            <p:cNvSpPr txBox="1"/>
            <p:nvPr/>
          </p:nvSpPr>
          <p:spPr>
            <a:xfrm>
              <a:off x="0" y="-38100"/>
              <a:ext cx="261514" cy="299614"/>
            </a:xfrm>
            <a:prstGeom prst="rect">
              <a:avLst/>
            </a:prstGeom>
          </p:spPr>
          <p:txBody>
            <a:bodyPr lIns="46104" tIns="46104" rIns="46104" bIns="46104" rtlCol="0" anchor="ctr"/>
            <a:lstStyle/>
            <a:p>
              <a:pPr algn="ctr">
                <a:lnSpc>
                  <a:spcPts val="2150"/>
                </a:lnSpc>
              </a:pPr>
              <a:endParaRPr sz="1499"/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C8DE468-B41C-9421-68FA-AF8829A272A8}"/>
              </a:ext>
            </a:extLst>
          </p:cNvPr>
          <p:cNvGrpSpPr/>
          <p:nvPr/>
        </p:nvGrpSpPr>
        <p:grpSpPr>
          <a:xfrm>
            <a:off x="3412981" y="2405665"/>
            <a:ext cx="3167189" cy="1827326"/>
            <a:chOff x="1588192" y="2393089"/>
            <a:chExt cx="3776570" cy="2178911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C10705A0-BDBF-ACDF-63AE-AADF3242D0FE}"/>
                </a:ext>
              </a:extLst>
            </p:cNvPr>
            <p:cNvSpPr/>
            <p:nvPr/>
          </p:nvSpPr>
          <p:spPr>
            <a:xfrm>
              <a:off x="1588192" y="2654419"/>
              <a:ext cx="3776570" cy="1917581"/>
            </a:xfrm>
            <a:custGeom>
              <a:avLst/>
              <a:gdLst/>
              <a:ahLst/>
              <a:cxnLst/>
              <a:rect l="l" t="t" r="r" b="b"/>
              <a:pathLst>
                <a:path w="4619998" h="2489999">
                  <a:moveTo>
                    <a:pt x="0" y="0"/>
                  </a:moveTo>
                  <a:lnTo>
                    <a:pt x="4619998" y="0"/>
                  </a:lnTo>
                  <a:lnTo>
                    <a:pt x="4619998" y="2489999"/>
                  </a:lnTo>
                  <a:lnTo>
                    <a:pt x="0" y="24899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1A136188-03C7-460F-67D4-3CE4475FA13C}"/>
                </a:ext>
              </a:extLst>
            </p:cNvPr>
            <p:cNvSpPr txBox="1"/>
            <p:nvPr/>
          </p:nvSpPr>
          <p:spPr>
            <a:xfrm>
              <a:off x="2796573" y="2393089"/>
              <a:ext cx="1718373" cy="15750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329"/>
                </a:lnSpc>
              </a:pPr>
              <a:r>
                <a:rPr lang="en-US" altLang="ja-JP" sz="7378" dirty="0">
                  <a:solidFill>
                    <a:schemeClr val="accent6">
                      <a:lumMod val="75000"/>
                    </a:schemeClr>
                  </a:solidFill>
                  <a:latin typeface="WasthailooktungNP"/>
                  <a:ea typeface="WasthailooktungNP"/>
                  <a:cs typeface="WasthailooktungNP"/>
                  <a:sym typeface="WasthailooktungNP"/>
                </a:rPr>
                <a:t>8</a:t>
              </a:r>
              <a:r>
                <a:rPr lang="en-US" sz="7378" dirty="0">
                  <a:solidFill>
                    <a:schemeClr val="accent6">
                      <a:lumMod val="75000"/>
                    </a:schemeClr>
                  </a:solidFill>
                  <a:latin typeface="WasthailooktungNP"/>
                  <a:ea typeface="WasthailooktungNP"/>
                  <a:cs typeface="WasthailooktungNP"/>
                  <a:sym typeface="WasthailooktungNP"/>
                </a:rPr>
                <a:t>.</a:t>
              </a:r>
              <a:r>
                <a:rPr lang="en-US" altLang="ja-JP" sz="7378" dirty="0">
                  <a:solidFill>
                    <a:schemeClr val="accent6">
                      <a:lumMod val="75000"/>
                    </a:schemeClr>
                  </a:solidFill>
                  <a:latin typeface="WasthailooktungNP"/>
                  <a:ea typeface="WasthailooktungNP"/>
                  <a:cs typeface="WasthailooktungNP"/>
                  <a:sym typeface="WasthailooktungNP"/>
                </a:rPr>
                <a:t>20</a:t>
              </a:r>
              <a:endParaRPr lang="en-US" sz="7378" dirty="0">
                <a:solidFill>
                  <a:schemeClr val="accent6">
                    <a:lumMod val="75000"/>
                  </a:schemeClr>
                </a:solidFill>
                <a:latin typeface="WasthailooktungNP"/>
                <a:ea typeface="WasthailooktungNP"/>
                <a:cs typeface="WasthailooktungNP"/>
                <a:sym typeface="WasthailooktungNP"/>
              </a:endParaRPr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FB9033C6-87F4-5DAE-BFAB-7B8915257485}"/>
                </a:ext>
              </a:extLst>
            </p:cNvPr>
            <p:cNvSpPr txBox="1"/>
            <p:nvPr/>
          </p:nvSpPr>
          <p:spPr>
            <a:xfrm>
              <a:off x="1833025" y="2889737"/>
              <a:ext cx="948868" cy="871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03"/>
                </a:lnSpc>
              </a:pP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WasthailooktungNP"/>
                  <a:ea typeface="WasthailooktungNP"/>
                  <a:cs typeface="WasthailooktungNP"/>
                  <a:sym typeface="WasthailooktungNP"/>
                </a:rPr>
                <a:t>20</a:t>
              </a:r>
              <a:r>
                <a:rPr lang="en-US" altLang="ja-JP" sz="3600" dirty="0">
                  <a:solidFill>
                    <a:schemeClr val="accent6">
                      <a:lumMod val="75000"/>
                    </a:schemeClr>
                  </a:solidFill>
                  <a:latin typeface="WasthailooktungNP"/>
                  <a:ea typeface="WasthailooktungNP"/>
                  <a:cs typeface="WasthailooktungNP"/>
                  <a:sym typeface="WasthailooktungNP"/>
                </a:rPr>
                <a:t>26</a:t>
              </a:r>
              <a:r>
                <a:rPr lang="en-US" sz="3600" dirty="0">
                  <a:solidFill>
                    <a:schemeClr val="accent6">
                      <a:lumMod val="75000"/>
                    </a:schemeClr>
                  </a:solidFill>
                  <a:latin typeface="WasthailooktungNP"/>
                  <a:ea typeface="WasthailooktungNP"/>
                  <a:cs typeface="WasthailooktungNP"/>
                  <a:sym typeface="WasthailooktungNP"/>
                </a:rPr>
                <a:t>.</a:t>
              </a:r>
            </a:p>
          </p:txBody>
        </p: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D57B378E-AB10-DBE3-B1D8-83012EC197E6}"/>
                </a:ext>
              </a:extLst>
            </p:cNvPr>
            <p:cNvSpPr txBox="1"/>
            <p:nvPr/>
          </p:nvSpPr>
          <p:spPr>
            <a:xfrm>
              <a:off x="4353615" y="3170941"/>
              <a:ext cx="865749" cy="2952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2"/>
                </a:lnSpc>
              </a:pPr>
              <a:r>
                <a:rPr lang="en-US" altLang="ja-JP" sz="1537" spc="240" dirty="0">
                  <a:solidFill>
                    <a:schemeClr val="accent6">
                      <a:lumMod val="75000"/>
                    </a:schemeClr>
                  </a:solidFill>
                  <a:latin typeface="さわらびゴシック"/>
                  <a:ea typeface="さわらびゴシック"/>
                  <a:cs typeface="さわらびゴシック"/>
                  <a:sym typeface="さわらびゴシック"/>
                </a:rPr>
                <a:t>(</a:t>
              </a:r>
              <a:r>
                <a:rPr lang="ja-JP" altLang="en-US" sz="1537" spc="240" dirty="0">
                  <a:solidFill>
                    <a:schemeClr val="accent6">
                      <a:lumMod val="75000"/>
                    </a:schemeClr>
                  </a:solidFill>
                  <a:latin typeface="さわらびゴシック"/>
                  <a:ea typeface="さわらびゴシック"/>
                  <a:cs typeface="さわらびゴシック"/>
                  <a:sym typeface="さわらびゴシック"/>
                </a:rPr>
                <a:t>木</a:t>
              </a:r>
              <a:r>
                <a:rPr lang="en-US" altLang="ja-JP" sz="1537" spc="240" dirty="0">
                  <a:solidFill>
                    <a:schemeClr val="accent6">
                      <a:lumMod val="75000"/>
                    </a:schemeClr>
                  </a:solidFill>
                  <a:latin typeface="さわらびゴシック"/>
                  <a:ea typeface="さわらびゴシック"/>
                  <a:cs typeface="さわらびゴシック"/>
                  <a:sym typeface="さわらびゴシック"/>
                </a:rPr>
                <a:t>)</a:t>
              </a:r>
              <a:endParaRPr lang="en-US" sz="1537" spc="240" dirty="0">
                <a:solidFill>
                  <a:schemeClr val="accent6">
                    <a:lumMod val="75000"/>
                  </a:schemeClr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endParaRPr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0DD407D7-D460-1CB8-EBD0-55F822CFE0DD}"/>
                </a:ext>
              </a:extLst>
            </p:cNvPr>
            <p:cNvSpPr txBox="1"/>
            <p:nvPr/>
          </p:nvSpPr>
          <p:spPr>
            <a:xfrm>
              <a:off x="1656960" y="3227538"/>
              <a:ext cx="3473980" cy="10704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973"/>
                </a:lnSpc>
              </a:pPr>
              <a:r>
                <a:rPr lang="en-US" sz="4400" dirty="0">
                  <a:solidFill>
                    <a:schemeClr val="accent6">
                      <a:lumMod val="75000"/>
                    </a:schemeClr>
                  </a:solidFill>
                  <a:latin typeface="WasthailooktungNP"/>
                  <a:ea typeface="WasthailooktungNP"/>
                  <a:cs typeface="WasthailooktungNP"/>
                  <a:sym typeface="WasthailooktungNP"/>
                </a:rPr>
                <a:t>1</a:t>
              </a:r>
              <a:r>
                <a:rPr lang="en-US" altLang="ja-JP" sz="4400" dirty="0">
                  <a:solidFill>
                    <a:schemeClr val="accent6">
                      <a:lumMod val="75000"/>
                    </a:schemeClr>
                  </a:solidFill>
                  <a:latin typeface="WasthailooktungNP"/>
                  <a:ea typeface="WasthailooktungNP"/>
                  <a:cs typeface="WasthailooktungNP"/>
                  <a:sym typeface="WasthailooktungNP"/>
                </a:rPr>
                <a:t>3</a:t>
              </a:r>
              <a:r>
                <a:rPr lang="en-US" sz="4400" dirty="0">
                  <a:solidFill>
                    <a:schemeClr val="accent6">
                      <a:lumMod val="75000"/>
                    </a:schemeClr>
                  </a:solidFill>
                  <a:latin typeface="WasthailooktungNP"/>
                  <a:ea typeface="WasthailooktungNP"/>
                  <a:cs typeface="WasthailooktungNP"/>
                  <a:sym typeface="WasthailooktungNP"/>
                </a:rPr>
                <a:t>:00-16:00</a:t>
              </a:r>
            </a:p>
          </p:txBody>
        </p:sp>
      </p:grpSp>
      <p:sp>
        <p:nvSpPr>
          <p:cNvPr id="33" name="TextBox 33">
            <a:extLst>
              <a:ext uri="{FF2B5EF4-FFF2-40B4-BE49-F238E27FC236}">
                <a16:creationId xmlns:a16="http://schemas.microsoft.com/office/drawing/2014/main" id="{345F5B21-820E-73E0-2F4D-6616C0F3F117}"/>
              </a:ext>
            </a:extLst>
          </p:cNvPr>
          <p:cNvSpPr txBox="1"/>
          <p:nvPr/>
        </p:nvSpPr>
        <p:spPr>
          <a:xfrm rot="21314552">
            <a:off x="339002" y="456054"/>
            <a:ext cx="5190914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en-US" altLang="ja-JP" sz="18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28</a:t>
            </a:r>
            <a:r>
              <a:rPr lang="ja-JP" altLang="en-US" sz="18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年卒インターンシップ・オープンカンパニー</a:t>
            </a:r>
            <a:endParaRPr lang="en-US" sz="1800" b="1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C15FF23C-D47E-7CA8-7CB8-E9AED2330AFC}"/>
              </a:ext>
            </a:extLst>
          </p:cNvPr>
          <p:cNvSpPr txBox="1"/>
          <p:nvPr/>
        </p:nvSpPr>
        <p:spPr>
          <a:xfrm>
            <a:off x="396014" y="9195915"/>
            <a:ext cx="1008839" cy="214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79"/>
              </a:lnSpc>
            </a:pPr>
            <a:r>
              <a:rPr lang="en-US" sz="1342">
                <a:solidFill>
                  <a:srgbClr val="FFFFFF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【 主催 】</a:t>
            </a:r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7E073919-453F-6B27-199B-A3C65C91EF8C}"/>
              </a:ext>
            </a:extLst>
          </p:cNvPr>
          <p:cNvSpPr txBox="1"/>
          <p:nvPr/>
        </p:nvSpPr>
        <p:spPr>
          <a:xfrm>
            <a:off x="2324885" y="9195915"/>
            <a:ext cx="956131" cy="214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79"/>
              </a:lnSpc>
            </a:pPr>
            <a:r>
              <a:rPr lang="en-US" sz="1342">
                <a:solidFill>
                  <a:srgbClr val="FFFFFF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【 協賛 】</a:t>
            </a: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EE127CC9-7459-A83F-2ECC-678D1E0B110F}"/>
              </a:ext>
            </a:extLst>
          </p:cNvPr>
          <p:cNvSpPr txBox="1"/>
          <p:nvPr/>
        </p:nvSpPr>
        <p:spPr>
          <a:xfrm>
            <a:off x="1180134" y="9154148"/>
            <a:ext cx="1144749" cy="282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14"/>
              </a:lnSpc>
            </a:pPr>
            <a:r>
              <a:rPr lang="en-US" sz="1796" spc="298" dirty="0" err="1">
                <a:solidFill>
                  <a:srgbClr val="FFFFFF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高田市</a:t>
            </a:r>
            <a:endParaRPr lang="en-US" sz="1796" spc="298" dirty="0">
              <a:solidFill>
                <a:srgbClr val="FFFFFF"/>
              </a:solidFill>
              <a:latin typeface="さわらびゴシック"/>
              <a:ea typeface="さわらびゴシック"/>
              <a:cs typeface="さわらびゴシック"/>
              <a:sym typeface="さわらびゴシック"/>
            </a:endParaRPr>
          </a:p>
        </p:txBody>
      </p:sp>
      <p:sp>
        <p:nvSpPr>
          <p:cNvPr id="39" name="TextBox 39">
            <a:extLst>
              <a:ext uri="{FF2B5EF4-FFF2-40B4-BE49-F238E27FC236}">
                <a16:creationId xmlns:a16="http://schemas.microsoft.com/office/drawing/2014/main" id="{8FE6B169-629E-4229-9BA3-76CF0168921D}"/>
              </a:ext>
            </a:extLst>
          </p:cNvPr>
          <p:cNvSpPr txBox="1"/>
          <p:nvPr/>
        </p:nvSpPr>
        <p:spPr>
          <a:xfrm>
            <a:off x="3145945" y="9070373"/>
            <a:ext cx="2436782" cy="214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79"/>
              </a:lnSpc>
            </a:pPr>
            <a:r>
              <a:rPr lang="en-US" sz="1342" spc="222" dirty="0" err="1">
                <a:solidFill>
                  <a:srgbClr val="FFFFFF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モダン会計事務所</a:t>
            </a:r>
            <a:endParaRPr lang="en-US" sz="1342" spc="222" dirty="0">
              <a:solidFill>
                <a:srgbClr val="FFFFFF"/>
              </a:solidFill>
              <a:latin typeface="さわらびゴシック"/>
              <a:ea typeface="さわらびゴシック"/>
              <a:cs typeface="さわらびゴシック"/>
              <a:sym typeface="さわらびゴシック"/>
            </a:endParaRPr>
          </a:p>
        </p:txBody>
      </p:sp>
      <p:sp>
        <p:nvSpPr>
          <p:cNvPr id="40" name="TextBox 40">
            <a:extLst>
              <a:ext uri="{FF2B5EF4-FFF2-40B4-BE49-F238E27FC236}">
                <a16:creationId xmlns:a16="http://schemas.microsoft.com/office/drawing/2014/main" id="{768A4376-281E-4126-2A87-39D9FFADF7DC}"/>
              </a:ext>
            </a:extLst>
          </p:cNvPr>
          <p:cNvSpPr txBox="1"/>
          <p:nvPr/>
        </p:nvSpPr>
        <p:spPr>
          <a:xfrm>
            <a:off x="3161010" y="9321456"/>
            <a:ext cx="2436782" cy="214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79"/>
              </a:lnSpc>
            </a:pPr>
            <a:r>
              <a:rPr lang="en-US" sz="1342" spc="222">
                <a:solidFill>
                  <a:srgbClr val="FFFFFF"/>
                </a:solidFill>
                <a:latin typeface="さわらびゴシック"/>
                <a:ea typeface="さわらびゴシック"/>
                <a:cs typeface="さわらびゴシック"/>
                <a:sym typeface="さわらびゴシック"/>
              </a:rPr>
              <a:t>株式会社GRT</a:t>
            </a:r>
          </a:p>
        </p:txBody>
      </p:sp>
      <p:sp>
        <p:nvSpPr>
          <p:cNvPr id="58" name="楕円 57">
            <a:extLst>
              <a:ext uri="{FF2B5EF4-FFF2-40B4-BE49-F238E27FC236}">
                <a16:creationId xmlns:a16="http://schemas.microsoft.com/office/drawing/2014/main" id="{26B5718A-9DA7-96B6-8C18-639AED432E11}"/>
              </a:ext>
            </a:extLst>
          </p:cNvPr>
          <p:cNvSpPr/>
          <p:nvPr/>
        </p:nvSpPr>
        <p:spPr>
          <a:xfrm>
            <a:off x="819438" y="1565659"/>
            <a:ext cx="1253741" cy="1253741"/>
          </a:xfrm>
          <a:prstGeom prst="ellipse">
            <a:avLst/>
          </a:prstGeom>
          <a:solidFill>
            <a:srgbClr val="FFE8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楕円 58">
            <a:extLst>
              <a:ext uri="{FF2B5EF4-FFF2-40B4-BE49-F238E27FC236}">
                <a16:creationId xmlns:a16="http://schemas.microsoft.com/office/drawing/2014/main" id="{A1A24B64-B0EA-C505-E6DC-6CCCC77F2F8C}"/>
              </a:ext>
            </a:extLst>
          </p:cNvPr>
          <p:cNvSpPr/>
          <p:nvPr/>
        </p:nvSpPr>
        <p:spPr>
          <a:xfrm>
            <a:off x="1826570" y="1534060"/>
            <a:ext cx="1253741" cy="1253741"/>
          </a:xfrm>
          <a:prstGeom prst="ellipse">
            <a:avLst/>
          </a:prstGeom>
          <a:solidFill>
            <a:srgbClr val="FFE8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D4617F4F-2053-115C-54E1-DA1C9E948230}"/>
              </a:ext>
            </a:extLst>
          </p:cNvPr>
          <p:cNvSpPr txBox="1"/>
          <p:nvPr/>
        </p:nvSpPr>
        <p:spPr>
          <a:xfrm>
            <a:off x="1164239" y="-293061"/>
            <a:ext cx="4903121" cy="1914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120"/>
              </a:lnSpc>
            </a:pPr>
            <a:r>
              <a:rPr lang="ja-JP" altLang="en-US" sz="2400" dirty="0">
                <a:solidFill>
                  <a:srgbClr val="21744C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WasthailooktungNP"/>
                <a:sym typeface="WasthailooktungNP"/>
              </a:rPr>
              <a:t>福祉施設</a:t>
            </a:r>
            <a:endParaRPr lang="en-US" sz="2400" dirty="0">
              <a:solidFill>
                <a:srgbClr val="21744C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WasthailooktungNP"/>
              <a:sym typeface="WasthailooktungNP"/>
            </a:endParaRPr>
          </a:p>
        </p:txBody>
      </p: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30B03E2E-C8BD-A6C4-7A87-1AE493B0C3F1}"/>
              </a:ext>
            </a:extLst>
          </p:cNvPr>
          <p:cNvGrpSpPr/>
          <p:nvPr/>
        </p:nvGrpSpPr>
        <p:grpSpPr>
          <a:xfrm>
            <a:off x="661450" y="8500981"/>
            <a:ext cx="5638714" cy="1111423"/>
            <a:chOff x="8629373" y="7161098"/>
            <a:chExt cx="6216944" cy="1225395"/>
          </a:xfrm>
        </p:grpSpPr>
        <p:grpSp>
          <p:nvGrpSpPr>
            <p:cNvPr id="72" name="グループ化 71">
              <a:extLst>
                <a:ext uri="{FF2B5EF4-FFF2-40B4-BE49-F238E27FC236}">
                  <a16:creationId xmlns:a16="http://schemas.microsoft.com/office/drawing/2014/main" id="{04A57D82-60D1-83F3-6D3E-B9676D7BF871}"/>
                </a:ext>
              </a:extLst>
            </p:cNvPr>
            <p:cNvGrpSpPr/>
            <p:nvPr/>
          </p:nvGrpSpPr>
          <p:grpSpPr>
            <a:xfrm>
              <a:off x="8629373" y="7586270"/>
              <a:ext cx="785747" cy="610951"/>
              <a:chOff x="344787" y="1320685"/>
              <a:chExt cx="1356082" cy="1054410"/>
            </a:xfrm>
          </p:grpSpPr>
          <p:sp>
            <p:nvSpPr>
              <p:cNvPr id="87" name="楕円 86">
                <a:extLst>
                  <a:ext uri="{FF2B5EF4-FFF2-40B4-BE49-F238E27FC236}">
                    <a16:creationId xmlns:a16="http://schemas.microsoft.com/office/drawing/2014/main" id="{4105CB4B-D5D4-F378-9BC4-DCD425B06FA5}"/>
                  </a:ext>
                </a:extLst>
              </p:cNvPr>
              <p:cNvSpPr/>
              <p:nvPr/>
            </p:nvSpPr>
            <p:spPr>
              <a:xfrm>
                <a:off x="421173" y="1320685"/>
                <a:ext cx="1054409" cy="1054410"/>
              </a:xfrm>
              <a:prstGeom prst="ellipse">
                <a:avLst/>
              </a:prstGeom>
              <a:solidFill>
                <a:srgbClr val="21744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98" dirty="0"/>
              </a:p>
            </p:txBody>
          </p:sp>
          <p:sp>
            <p:nvSpPr>
              <p:cNvPr id="88" name="テキスト ボックス 87">
                <a:extLst>
                  <a:ext uri="{FF2B5EF4-FFF2-40B4-BE49-F238E27FC236}">
                    <a16:creationId xmlns:a16="http://schemas.microsoft.com/office/drawing/2014/main" id="{FB181190-5A2C-99A2-01A1-7566BFEB6B21}"/>
                  </a:ext>
                </a:extLst>
              </p:cNvPr>
              <p:cNvSpPr txBox="1"/>
              <p:nvPr/>
            </p:nvSpPr>
            <p:spPr>
              <a:xfrm>
                <a:off x="344787" y="1517139"/>
                <a:ext cx="1356082" cy="702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9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お問合せ</a:t>
                </a:r>
                <a:endParaRPr kumimoji="1" lang="en-US" altLang="ja-JP" sz="9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900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  窓 口</a:t>
                </a:r>
                <a:endParaRPr kumimoji="1" lang="en-US" altLang="ja-JP" sz="9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A8F91319-0A59-A365-3B70-2B4DC31CEF10}"/>
                </a:ext>
              </a:extLst>
            </p:cNvPr>
            <p:cNvSpPr/>
            <p:nvPr/>
          </p:nvSpPr>
          <p:spPr>
            <a:xfrm>
              <a:off x="13951528" y="7391992"/>
              <a:ext cx="852431" cy="852431"/>
            </a:xfrm>
            <a:prstGeom prst="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98" dirty="0"/>
            </a:p>
          </p:txBody>
        </p:sp>
        <p:grpSp>
          <p:nvGrpSpPr>
            <p:cNvPr id="74" name="グループ化 73">
              <a:extLst>
                <a:ext uri="{FF2B5EF4-FFF2-40B4-BE49-F238E27FC236}">
                  <a16:creationId xmlns:a16="http://schemas.microsoft.com/office/drawing/2014/main" id="{0B762A88-8914-95DF-1A0A-DA1F81E37CF5}"/>
                </a:ext>
              </a:extLst>
            </p:cNvPr>
            <p:cNvGrpSpPr/>
            <p:nvPr/>
          </p:nvGrpSpPr>
          <p:grpSpPr>
            <a:xfrm>
              <a:off x="9225739" y="7570840"/>
              <a:ext cx="3453789" cy="815653"/>
              <a:chOff x="1069322" y="9024546"/>
              <a:chExt cx="3453789" cy="815653"/>
            </a:xfrm>
          </p:grpSpPr>
          <p:grpSp>
            <p:nvGrpSpPr>
              <p:cNvPr id="81" name="グループ化 80">
                <a:extLst>
                  <a:ext uri="{FF2B5EF4-FFF2-40B4-BE49-F238E27FC236}">
                    <a16:creationId xmlns:a16="http://schemas.microsoft.com/office/drawing/2014/main" id="{0DE8D562-20D4-764B-8C1D-688D241973CA}"/>
                  </a:ext>
                </a:extLst>
              </p:cNvPr>
              <p:cNvGrpSpPr/>
              <p:nvPr/>
            </p:nvGrpSpPr>
            <p:grpSpPr>
              <a:xfrm>
                <a:off x="1069322" y="9024546"/>
                <a:ext cx="3427315" cy="589129"/>
                <a:chOff x="1329507" y="8643003"/>
                <a:chExt cx="3427315" cy="589129"/>
              </a:xfrm>
            </p:grpSpPr>
            <p:sp>
              <p:nvSpPr>
                <p:cNvPr id="84" name="テキスト ボックス 83">
                  <a:extLst>
                    <a:ext uri="{FF2B5EF4-FFF2-40B4-BE49-F238E27FC236}">
                      <a16:creationId xmlns:a16="http://schemas.microsoft.com/office/drawing/2014/main" id="{95D9F276-3425-E8DF-C48B-91BB01246BE8}"/>
                    </a:ext>
                  </a:extLst>
                </p:cNvPr>
                <p:cNvSpPr txBox="1"/>
                <p:nvPr/>
              </p:nvSpPr>
              <p:spPr>
                <a:xfrm>
                  <a:off x="1739095" y="8858861"/>
                  <a:ext cx="2854796" cy="3732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1600" b="1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0797-26-6630</a:t>
                  </a:r>
                  <a:r>
                    <a:rPr kumimoji="1" lang="ja-JP" altLang="en-US" sz="1000" b="1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（直通）</a:t>
                  </a:r>
                  <a:endParaRPr kumimoji="1" lang="en-US" altLang="ja-JP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pic>
              <p:nvPicPr>
                <p:cNvPr id="85" name="グラフィックス 84" descr="受話器 単色塗りつぶし">
                  <a:extLst>
                    <a:ext uri="{FF2B5EF4-FFF2-40B4-BE49-F238E27FC236}">
                      <a16:creationId xmlns:a16="http://schemas.microsoft.com/office/drawing/2014/main" id="{9FD1DE2F-2BD7-F3EC-E48C-19B13A4C0D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84472" y="8879359"/>
                  <a:ext cx="244653" cy="244653"/>
                </a:xfrm>
                <a:prstGeom prst="rect">
                  <a:avLst/>
                </a:prstGeom>
              </p:spPr>
            </p:pic>
            <p:sp>
              <p:nvSpPr>
                <p:cNvPr id="86" name="テキスト ボックス 85">
                  <a:extLst>
                    <a:ext uri="{FF2B5EF4-FFF2-40B4-BE49-F238E27FC236}">
                      <a16:creationId xmlns:a16="http://schemas.microsoft.com/office/drawing/2014/main" id="{A969F901-95A7-B6BB-3178-D8F9171DF6EB}"/>
                    </a:ext>
                  </a:extLst>
                </p:cNvPr>
                <p:cNvSpPr txBox="1"/>
                <p:nvPr/>
              </p:nvSpPr>
              <p:spPr>
                <a:xfrm>
                  <a:off x="1329507" y="8643003"/>
                  <a:ext cx="3427315" cy="3172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1200" b="1" dirty="0"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法人本部 人事企画部 関西採用センター</a:t>
                  </a:r>
                  <a:endParaRPr kumimoji="1" lang="en-US" altLang="ja-JP" sz="1200" b="1" dirty="0"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</p:grpSp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525C5CDE-F96A-26D6-3221-8AB7827F2821}"/>
                  </a:ext>
                </a:extLst>
              </p:cNvPr>
              <p:cNvSpPr txBox="1"/>
              <p:nvPr/>
            </p:nvSpPr>
            <p:spPr>
              <a:xfrm>
                <a:off x="1503843" y="9522918"/>
                <a:ext cx="3019268" cy="3172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27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kansai-saiyou@sis.seirei.or.jp</a:t>
                </a:r>
              </a:p>
            </p:txBody>
          </p:sp>
          <p:pic>
            <p:nvPicPr>
              <p:cNvPr id="83" name="グラフィックス 82" descr="封筒 単色塗りつぶし">
                <a:extLst>
                  <a:ext uri="{FF2B5EF4-FFF2-40B4-BE49-F238E27FC236}">
                    <a16:creationId xmlns:a16="http://schemas.microsoft.com/office/drawing/2014/main" id="{A70086AD-2B7E-87AC-742C-3092950BCF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292309" y="9528186"/>
                <a:ext cx="257938" cy="257938"/>
              </a:xfrm>
              <a:prstGeom prst="rect">
                <a:avLst/>
              </a:prstGeom>
            </p:spPr>
          </p:pic>
        </p:grp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41D4AA4E-3D06-8063-B885-98EF26930AEF}"/>
                </a:ext>
              </a:extLst>
            </p:cNvPr>
            <p:cNvSpPr/>
            <p:nvPr/>
          </p:nvSpPr>
          <p:spPr>
            <a:xfrm>
              <a:off x="12908549" y="7391992"/>
              <a:ext cx="852431" cy="852431"/>
            </a:xfrm>
            <a:prstGeom prst="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98" dirty="0"/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06A66E32-2EF4-1981-4048-5520EA54C3CF}"/>
                </a:ext>
              </a:extLst>
            </p:cNvPr>
            <p:cNvSpPr txBox="1"/>
            <p:nvPr/>
          </p:nvSpPr>
          <p:spPr>
            <a:xfrm>
              <a:off x="12755869" y="7161098"/>
              <a:ext cx="1144274" cy="286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88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▼公式</a:t>
              </a:r>
              <a:r>
                <a:rPr kumimoji="1" lang="en-US" altLang="ja-JP" sz="1088" b="1" dirty="0">
                  <a:solidFill>
                    <a:srgbClr val="00B05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LINE</a:t>
              </a: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00F789CB-F70E-B6C2-7004-09C23E6F383E}"/>
                </a:ext>
              </a:extLst>
            </p:cNvPr>
            <p:cNvSpPr txBox="1"/>
            <p:nvPr/>
          </p:nvSpPr>
          <p:spPr>
            <a:xfrm>
              <a:off x="13873581" y="7161098"/>
              <a:ext cx="972736" cy="286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88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▼公式</a:t>
              </a:r>
              <a:r>
                <a:rPr kumimoji="1" lang="en-US" altLang="ja-JP" sz="1088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HP</a:t>
              </a:r>
            </a:p>
          </p:txBody>
        </p:sp>
        <p:pic>
          <p:nvPicPr>
            <p:cNvPr id="78" name="図 77">
              <a:extLst>
                <a:ext uri="{FF2B5EF4-FFF2-40B4-BE49-F238E27FC236}">
                  <a16:creationId xmlns:a16="http://schemas.microsoft.com/office/drawing/2014/main" id="{C59B8552-6011-3B76-E22F-1CA95C308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37" t="23099" r="7218" b="30290"/>
            <a:stretch>
              <a:fillRect/>
            </a:stretch>
          </p:blipFill>
          <p:spPr>
            <a:xfrm>
              <a:off x="9314144" y="7172009"/>
              <a:ext cx="3153555" cy="388978"/>
            </a:xfrm>
            <a:prstGeom prst="rect">
              <a:avLst/>
            </a:prstGeom>
          </p:spPr>
        </p:pic>
        <p:pic>
          <p:nvPicPr>
            <p:cNvPr id="79" name="図 78">
              <a:extLst>
                <a:ext uri="{FF2B5EF4-FFF2-40B4-BE49-F238E27FC236}">
                  <a16:creationId xmlns:a16="http://schemas.microsoft.com/office/drawing/2014/main" id="{CC7AEB75-1E69-4FAE-9E1F-A55286E01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6483" y="7427111"/>
              <a:ext cx="786576" cy="786576"/>
            </a:xfrm>
            <a:prstGeom prst="rect">
              <a:avLst/>
            </a:prstGeom>
          </p:spPr>
        </p:pic>
        <p:pic>
          <p:nvPicPr>
            <p:cNvPr id="80" name="図 79">
              <a:extLst>
                <a:ext uri="{FF2B5EF4-FFF2-40B4-BE49-F238E27FC236}">
                  <a16:creationId xmlns:a16="http://schemas.microsoft.com/office/drawing/2014/main" id="{5890633A-B0C9-CD17-4900-79CB7870C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77802" y="7465627"/>
              <a:ext cx="722537" cy="722537"/>
            </a:xfrm>
            <a:prstGeom prst="rect">
              <a:avLst/>
            </a:prstGeom>
          </p:spPr>
        </p:pic>
      </p:grpSp>
      <p:cxnSp>
        <p:nvCxnSpPr>
          <p:cNvPr id="90" name="直線コネクタ 89">
            <a:extLst>
              <a:ext uri="{FF2B5EF4-FFF2-40B4-BE49-F238E27FC236}">
                <a16:creationId xmlns:a16="http://schemas.microsoft.com/office/drawing/2014/main" id="{B515FD75-7C73-8C2C-3B0C-7DD681375FF9}"/>
              </a:ext>
            </a:extLst>
          </p:cNvPr>
          <p:cNvCxnSpPr/>
          <p:nvPr/>
        </p:nvCxnSpPr>
        <p:spPr>
          <a:xfrm>
            <a:off x="374240" y="8438798"/>
            <a:ext cx="6111598" cy="0"/>
          </a:xfrm>
          <a:prstGeom prst="line">
            <a:avLst/>
          </a:prstGeom>
          <a:ln w="38100">
            <a:solidFill>
              <a:srgbClr val="2174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図 92">
            <a:extLst>
              <a:ext uri="{FF2B5EF4-FFF2-40B4-BE49-F238E27FC236}">
                <a16:creationId xmlns:a16="http://schemas.microsoft.com/office/drawing/2014/main" id="{871FACA5-6EA2-48CE-DFAD-5A97EE45AE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9" t="27087" r="3510" b="2281"/>
          <a:stretch>
            <a:fillRect/>
          </a:stretch>
        </p:blipFill>
        <p:spPr>
          <a:xfrm>
            <a:off x="382815" y="5571921"/>
            <a:ext cx="1208865" cy="1478944"/>
          </a:xfrm>
          <a:prstGeom prst="rect">
            <a:avLst/>
          </a:prstGeom>
        </p:spPr>
      </p:pic>
      <p:pic>
        <p:nvPicPr>
          <p:cNvPr id="95" name="図 94">
            <a:extLst>
              <a:ext uri="{FF2B5EF4-FFF2-40B4-BE49-F238E27FC236}">
                <a16:creationId xmlns:a16="http://schemas.microsoft.com/office/drawing/2014/main" id="{99D051CF-24BD-ECD3-A369-FA02D1FE9D7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5" r="14329" b="11023"/>
          <a:stretch>
            <a:fillRect/>
          </a:stretch>
        </p:blipFill>
        <p:spPr>
          <a:xfrm>
            <a:off x="1747866" y="5571921"/>
            <a:ext cx="2451244" cy="1478943"/>
          </a:xfrm>
          <a:prstGeom prst="rect">
            <a:avLst/>
          </a:prstGeom>
        </p:spPr>
      </p:pic>
      <p:sp>
        <p:nvSpPr>
          <p:cNvPr id="97" name="TextBox 33">
            <a:extLst>
              <a:ext uri="{FF2B5EF4-FFF2-40B4-BE49-F238E27FC236}">
                <a16:creationId xmlns:a16="http://schemas.microsoft.com/office/drawing/2014/main" id="{68D74AAA-6CA9-1B81-BDB8-798E6A6E4FE8}"/>
              </a:ext>
            </a:extLst>
          </p:cNvPr>
          <p:cNvSpPr txBox="1"/>
          <p:nvPr/>
        </p:nvSpPr>
        <p:spPr>
          <a:xfrm rot="21314552">
            <a:off x="357401" y="662374"/>
            <a:ext cx="5494608" cy="229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ja-JP" altLang="en-US" sz="12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＊志望企業が明確に　＊就活の視野が広がる　＊企業理解、自己理解が深まる</a:t>
            </a:r>
            <a:endParaRPr lang="en-US" sz="1200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99" name="TextBox 14">
            <a:extLst>
              <a:ext uri="{FF2B5EF4-FFF2-40B4-BE49-F238E27FC236}">
                <a16:creationId xmlns:a16="http://schemas.microsoft.com/office/drawing/2014/main" id="{8129DC92-1706-9D64-A0C7-E35236FE4EBC}"/>
              </a:ext>
            </a:extLst>
          </p:cNvPr>
          <p:cNvSpPr txBox="1"/>
          <p:nvPr/>
        </p:nvSpPr>
        <p:spPr>
          <a:xfrm rot="21265898">
            <a:off x="-1225822" y="-394206"/>
            <a:ext cx="4903121" cy="1914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120"/>
              </a:lnSpc>
            </a:pPr>
            <a:r>
              <a:rPr lang="ja-JP" altLang="en-US" sz="2400" dirty="0">
                <a:solidFill>
                  <a:schemeClr val="accent6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WasthailooktungNP"/>
                <a:sym typeface="WasthailooktungNP"/>
              </a:rPr>
              <a:t>半日 仕事体験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WasthailooktungNP"/>
              <a:sym typeface="WasthailooktungNP"/>
            </a:endParaRPr>
          </a:p>
        </p:txBody>
      </p:sp>
      <p:sp>
        <p:nvSpPr>
          <p:cNvPr id="102" name="TextBox 33">
            <a:extLst>
              <a:ext uri="{FF2B5EF4-FFF2-40B4-BE49-F238E27FC236}">
                <a16:creationId xmlns:a16="http://schemas.microsoft.com/office/drawing/2014/main" id="{C5B24FEA-5C25-09EA-5842-3AA193892357}"/>
              </a:ext>
            </a:extLst>
          </p:cNvPr>
          <p:cNvSpPr txBox="1"/>
          <p:nvPr/>
        </p:nvSpPr>
        <p:spPr>
          <a:xfrm>
            <a:off x="1890706" y="4306222"/>
            <a:ext cx="4547974" cy="2657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3</a:t>
            </a:r>
            <a:r>
              <a:rPr lang="ja-JP" altLang="en-US" sz="2000" b="1" dirty="0">
                <a:solidFill>
                  <a:schemeClr val="accent6">
                    <a:lumMod val="75000"/>
                  </a:schemeClr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つのおすすめポイント！</a:t>
            </a:r>
            <a:endParaRPr lang="en-US" sz="2000" b="1" dirty="0">
              <a:solidFill>
                <a:schemeClr val="accent6">
                  <a:lumMod val="75000"/>
                </a:schemeClr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03" name="TextBox 33">
            <a:extLst>
              <a:ext uri="{FF2B5EF4-FFF2-40B4-BE49-F238E27FC236}">
                <a16:creationId xmlns:a16="http://schemas.microsoft.com/office/drawing/2014/main" id="{583905A3-8CFC-AD5F-36E8-BB03AD5459AB}"/>
              </a:ext>
            </a:extLst>
          </p:cNvPr>
          <p:cNvSpPr txBox="1"/>
          <p:nvPr/>
        </p:nvSpPr>
        <p:spPr>
          <a:xfrm>
            <a:off x="572229" y="4748975"/>
            <a:ext cx="59201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1.</a:t>
            </a:r>
          </a:p>
        </p:txBody>
      </p:sp>
      <p:sp>
        <p:nvSpPr>
          <p:cNvPr id="104" name="TextBox 33">
            <a:extLst>
              <a:ext uri="{FF2B5EF4-FFF2-40B4-BE49-F238E27FC236}">
                <a16:creationId xmlns:a16="http://schemas.microsoft.com/office/drawing/2014/main" id="{D66A21B5-1CF7-5855-8A3E-825C29D0515B}"/>
              </a:ext>
            </a:extLst>
          </p:cNvPr>
          <p:cNvSpPr txBox="1"/>
          <p:nvPr/>
        </p:nvSpPr>
        <p:spPr>
          <a:xfrm>
            <a:off x="1446308" y="5106244"/>
            <a:ext cx="59201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3.</a:t>
            </a:r>
          </a:p>
        </p:txBody>
      </p:sp>
      <p:sp>
        <p:nvSpPr>
          <p:cNvPr id="105" name="TextBox 33">
            <a:extLst>
              <a:ext uri="{FF2B5EF4-FFF2-40B4-BE49-F238E27FC236}">
                <a16:creationId xmlns:a16="http://schemas.microsoft.com/office/drawing/2014/main" id="{2B0DB2A0-E91F-850F-2DFF-0C122ABE3B1B}"/>
              </a:ext>
            </a:extLst>
          </p:cNvPr>
          <p:cNvSpPr txBox="1"/>
          <p:nvPr/>
        </p:nvSpPr>
        <p:spPr>
          <a:xfrm>
            <a:off x="3217990" y="4748975"/>
            <a:ext cx="59201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2.</a:t>
            </a:r>
          </a:p>
        </p:txBody>
      </p:sp>
      <p:sp>
        <p:nvSpPr>
          <p:cNvPr id="106" name="TextBox 33">
            <a:extLst>
              <a:ext uri="{FF2B5EF4-FFF2-40B4-BE49-F238E27FC236}">
                <a16:creationId xmlns:a16="http://schemas.microsoft.com/office/drawing/2014/main" id="{DD72BD58-2AFA-AC71-57CB-706359130051}"/>
              </a:ext>
            </a:extLst>
          </p:cNvPr>
          <p:cNvSpPr txBox="1"/>
          <p:nvPr/>
        </p:nvSpPr>
        <p:spPr>
          <a:xfrm>
            <a:off x="791520" y="4735514"/>
            <a:ext cx="2593162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ja-JP" altLang="en-US" sz="18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実践技術</a:t>
            </a:r>
            <a:r>
              <a:rPr lang="ja-JP" altLang="en-US" sz="16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を体験できる</a:t>
            </a:r>
            <a:endParaRPr lang="en-US" sz="1800" b="1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07" name="TextBox 33">
            <a:extLst>
              <a:ext uri="{FF2B5EF4-FFF2-40B4-BE49-F238E27FC236}">
                <a16:creationId xmlns:a16="http://schemas.microsoft.com/office/drawing/2014/main" id="{1B8CF5FC-5CCF-FF5B-6755-73E1C5D06FD7}"/>
              </a:ext>
            </a:extLst>
          </p:cNvPr>
          <p:cNvSpPr txBox="1"/>
          <p:nvPr/>
        </p:nvSpPr>
        <p:spPr>
          <a:xfrm>
            <a:off x="3429000" y="4724400"/>
            <a:ext cx="308210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ja-JP" altLang="en-US" sz="18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使用者の気持ち</a:t>
            </a:r>
            <a:r>
              <a:rPr lang="ja-JP" altLang="en-US" sz="16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を感じられる</a:t>
            </a:r>
            <a:endParaRPr lang="en-US" sz="1800" b="1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08" name="TextBox 33">
            <a:extLst>
              <a:ext uri="{FF2B5EF4-FFF2-40B4-BE49-F238E27FC236}">
                <a16:creationId xmlns:a16="http://schemas.microsoft.com/office/drawing/2014/main" id="{7AB220C5-3D24-B8CD-D460-66DA86629234}"/>
              </a:ext>
            </a:extLst>
          </p:cNvPr>
          <p:cNvSpPr txBox="1"/>
          <p:nvPr/>
        </p:nvSpPr>
        <p:spPr>
          <a:xfrm>
            <a:off x="1670831" y="5112041"/>
            <a:ext cx="3687822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ja-JP" altLang="en-US" sz="18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大規模法人の職場環境</a:t>
            </a:r>
            <a:r>
              <a:rPr lang="ja-JP" altLang="en-US" sz="16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を体験できる</a:t>
            </a:r>
            <a:endParaRPr lang="en-US" sz="1800" b="1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10" name="TextBox 33">
            <a:extLst>
              <a:ext uri="{FF2B5EF4-FFF2-40B4-BE49-F238E27FC236}">
                <a16:creationId xmlns:a16="http://schemas.microsoft.com/office/drawing/2014/main" id="{6E5ABA9E-3472-FC1E-1656-5FB9E2F2435F}"/>
              </a:ext>
            </a:extLst>
          </p:cNvPr>
          <p:cNvSpPr txBox="1"/>
          <p:nvPr/>
        </p:nvSpPr>
        <p:spPr>
          <a:xfrm>
            <a:off x="4326992" y="5852517"/>
            <a:ext cx="2707482" cy="1267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ja-JP" altLang="en-US" sz="16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移乗リフトの体験</a:t>
            </a:r>
            <a:endParaRPr lang="en-US" altLang="ja-JP" sz="1600" b="1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  <a:p>
            <a:pPr>
              <a:lnSpc>
                <a:spcPts val="1969"/>
              </a:lnSpc>
            </a:pPr>
            <a:r>
              <a:rPr lang="ja-JP" altLang="en-US" sz="16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レクリエーション参加</a:t>
            </a:r>
            <a:endParaRPr lang="en-US" altLang="ja-JP" sz="1600" b="1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  <a:p>
            <a:pPr>
              <a:lnSpc>
                <a:spcPts val="1969"/>
              </a:lnSpc>
            </a:pPr>
            <a:r>
              <a:rPr lang="ja-JP" altLang="en-US" sz="16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泡シャワー体験</a:t>
            </a:r>
            <a:endParaRPr lang="en-US" altLang="ja-JP" sz="1600" b="1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  <a:p>
            <a:pPr>
              <a:lnSpc>
                <a:spcPts val="1969"/>
              </a:lnSpc>
            </a:pPr>
            <a:r>
              <a:rPr lang="ja-JP" altLang="en-US" sz="16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タブレット</a:t>
            </a:r>
            <a:r>
              <a:rPr lang="en-US" altLang="ja-JP" sz="105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(</a:t>
            </a:r>
            <a:r>
              <a:rPr lang="ja-JP" altLang="en-US" sz="105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血圧・体温測定他</a:t>
            </a:r>
            <a:r>
              <a:rPr lang="en-US" altLang="ja-JP" sz="105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)</a:t>
            </a:r>
          </a:p>
          <a:p>
            <a:pPr>
              <a:lnSpc>
                <a:spcPts val="1969"/>
              </a:lnSpc>
            </a:pPr>
            <a:r>
              <a:rPr lang="ja-JP" altLang="en-US" sz="16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インカム体験　</a:t>
            </a:r>
            <a:r>
              <a:rPr lang="ja-JP" altLang="en-US" sz="105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など</a:t>
            </a:r>
            <a:endParaRPr lang="en-US" sz="1600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EB8810A4-CB21-D249-03FA-4797DCBDA695}"/>
              </a:ext>
            </a:extLst>
          </p:cNvPr>
          <p:cNvSpPr/>
          <p:nvPr/>
        </p:nvSpPr>
        <p:spPr>
          <a:xfrm>
            <a:off x="4319519" y="5638800"/>
            <a:ext cx="2119161" cy="208643"/>
          </a:xfrm>
          <a:prstGeom prst="rect">
            <a:avLst/>
          </a:prstGeom>
          <a:solidFill>
            <a:srgbClr val="FFDC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1" name="TextBox 33">
            <a:extLst>
              <a:ext uri="{FF2B5EF4-FFF2-40B4-BE49-F238E27FC236}">
                <a16:creationId xmlns:a16="http://schemas.microsoft.com/office/drawing/2014/main" id="{3062D3A8-EEDF-C64F-4218-840B950649DF}"/>
              </a:ext>
            </a:extLst>
          </p:cNvPr>
          <p:cNvSpPr txBox="1"/>
          <p:nvPr/>
        </p:nvSpPr>
        <p:spPr>
          <a:xfrm>
            <a:off x="4419600" y="5549852"/>
            <a:ext cx="2633914" cy="2413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ja-JP" altLang="en-US" sz="1400" b="1" dirty="0">
                <a:solidFill>
                  <a:schemeClr val="accent6">
                    <a:lumMod val="75000"/>
                  </a:schemeClr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充実した体験プログラム</a:t>
            </a:r>
            <a:endParaRPr lang="en-US" sz="1400" b="1" dirty="0">
              <a:solidFill>
                <a:schemeClr val="accent6">
                  <a:lumMod val="75000"/>
                </a:schemeClr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13" name="四角形: 角を丸くする 112">
            <a:extLst>
              <a:ext uri="{FF2B5EF4-FFF2-40B4-BE49-F238E27FC236}">
                <a16:creationId xmlns:a16="http://schemas.microsoft.com/office/drawing/2014/main" id="{1839B31A-833B-C04E-3AF1-6480E1ABF203}"/>
              </a:ext>
            </a:extLst>
          </p:cNvPr>
          <p:cNvSpPr/>
          <p:nvPr/>
        </p:nvSpPr>
        <p:spPr>
          <a:xfrm>
            <a:off x="357365" y="7285318"/>
            <a:ext cx="1524000" cy="228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4" name="四角形: 角を丸くする 113">
            <a:extLst>
              <a:ext uri="{FF2B5EF4-FFF2-40B4-BE49-F238E27FC236}">
                <a16:creationId xmlns:a16="http://schemas.microsoft.com/office/drawing/2014/main" id="{06ACE6FF-947E-D3F3-FC1D-4F1A95208332}"/>
              </a:ext>
            </a:extLst>
          </p:cNvPr>
          <p:cNvSpPr/>
          <p:nvPr/>
        </p:nvSpPr>
        <p:spPr>
          <a:xfrm>
            <a:off x="3460848" y="7272896"/>
            <a:ext cx="1524000" cy="228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" name="TextBox 33">
            <a:extLst>
              <a:ext uri="{FF2B5EF4-FFF2-40B4-BE49-F238E27FC236}">
                <a16:creationId xmlns:a16="http://schemas.microsoft.com/office/drawing/2014/main" id="{8EA10038-D300-8904-7CEE-F7D5AA2DFBB5}"/>
              </a:ext>
            </a:extLst>
          </p:cNvPr>
          <p:cNvSpPr txBox="1"/>
          <p:nvPr/>
        </p:nvSpPr>
        <p:spPr>
          <a:xfrm>
            <a:off x="567279" y="7267499"/>
            <a:ext cx="1713681" cy="2413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会場アクセス</a:t>
            </a:r>
            <a:endParaRPr lang="en-US" sz="1400" b="1" dirty="0">
              <a:solidFill>
                <a:schemeClr val="bg1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16" name="TextBox 33">
            <a:extLst>
              <a:ext uri="{FF2B5EF4-FFF2-40B4-BE49-F238E27FC236}">
                <a16:creationId xmlns:a16="http://schemas.microsoft.com/office/drawing/2014/main" id="{B7B2DBF7-3E7F-D20D-E6BB-745E2A1EDAD5}"/>
              </a:ext>
            </a:extLst>
          </p:cNvPr>
          <p:cNvSpPr txBox="1"/>
          <p:nvPr/>
        </p:nvSpPr>
        <p:spPr>
          <a:xfrm>
            <a:off x="3681515" y="7271338"/>
            <a:ext cx="1713681" cy="2413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ja-JP" altLang="en-US" sz="1400" b="1" dirty="0">
                <a:solidFill>
                  <a:schemeClr val="bg1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お申込み方法</a:t>
            </a:r>
            <a:endParaRPr lang="en-US" sz="1400" b="1" dirty="0">
              <a:solidFill>
                <a:schemeClr val="bg1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pic>
        <p:nvPicPr>
          <p:cNvPr id="120" name="図 119">
            <a:extLst>
              <a:ext uri="{FF2B5EF4-FFF2-40B4-BE49-F238E27FC236}">
                <a16:creationId xmlns:a16="http://schemas.microsoft.com/office/drawing/2014/main" id="{1B3C46C4-9ECE-704E-3B86-30E8B8EE99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43" y="7609720"/>
            <a:ext cx="1058388" cy="705592"/>
          </a:xfrm>
          <a:prstGeom prst="rect">
            <a:avLst/>
          </a:prstGeom>
        </p:spPr>
      </p:pic>
      <p:sp>
        <p:nvSpPr>
          <p:cNvPr id="121" name="TextBox 33">
            <a:extLst>
              <a:ext uri="{FF2B5EF4-FFF2-40B4-BE49-F238E27FC236}">
                <a16:creationId xmlns:a16="http://schemas.microsoft.com/office/drawing/2014/main" id="{B0C6A0FF-B79C-FA24-CF2F-397B23EDC0BC}"/>
              </a:ext>
            </a:extLst>
          </p:cNvPr>
          <p:cNvSpPr txBox="1"/>
          <p:nvPr/>
        </p:nvSpPr>
        <p:spPr>
          <a:xfrm>
            <a:off x="357365" y="7607252"/>
            <a:ext cx="5190914" cy="2413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ja-JP" altLang="en-US" sz="1600" b="1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宝塚せいれいの里</a:t>
            </a:r>
            <a:endParaRPr lang="en-US" sz="1600" b="1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22" name="TextBox 33">
            <a:extLst>
              <a:ext uri="{FF2B5EF4-FFF2-40B4-BE49-F238E27FC236}">
                <a16:creationId xmlns:a16="http://schemas.microsoft.com/office/drawing/2014/main" id="{E7A9BD7C-E301-77A1-DC32-5687467275E7}"/>
              </a:ext>
            </a:extLst>
          </p:cNvPr>
          <p:cNvSpPr txBox="1"/>
          <p:nvPr/>
        </p:nvSpPr>
        <p:spPr>
          <a:xfrm>
            <a:off x="379020" y="7788479"/>
            <a:ext cx="5190914" cy="229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9"/>
              </a:lnSpc>
            </a:pPr>
            <a:r>
              <a:rPr lang="ja-JP" altLang="en-US" sz="10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兵庫県宝塚市弥生町</a:t>
            </a:r>
            <a:r>
              <a:rPr lang="en-US" altLang="ja-JP" sz="10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2-2</a:t>
            </a:r>
            <a:endParaRPr lang="en-US" sz="1000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23" name="TextBox 33">
            <a:extLst>
              <a:ext uri="{FF2B5EF4-FFF2-40B4-BE49-F238E27FC236}">
                <a16:creationId xmlns:a16="http://schemas.microsoft.com/office/drawing/2014/main" id="{F640A09B-0AD9-DD24-27F2-68718096A915}"/>
              </a:ext>
            </a:extLst>
          </p:cNvPr>
          <p:cNvSpPr txBox="1"/>
          <p:nvPr/>
        </p:nvSpPr>
        <p:spPr>
          <a:xfrm>
            <a:off x="366413" y="8118454"/>
            <a:ext cx="5190914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ja-JP" altLang="en-US" sz="8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阪神バス「総合福祉センター前」降車</a:t>
            </a:r>
            <a:endParaRPr lang="en-US" altLang="ja-JP" sz="800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  <a:p>
            <a:r>
              <a:rPr lang="ja-JP" altLang="en-US" sz="8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徒歩</a:t>
            </a:r>
            <a:r>
              <a:rPr lang="en-US" altLang="ja-JP" sz="8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8</a:t>
            </a:r>
            <a:r>
              <a:rPr lang="ja-JP" altLang="en-US" sz="8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分</a:t>
            </a:r>
            <a:endParaRPr lang="en-US" sz="800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sp>
        <p:nvSpPr>
          <p:cNvPr id="128" name="TextBox 33">
            <a:extLst>
              <a:ext uri="{FF2B5EF4-FFF2-40B4-BE49-F238E27FC236}">
                <a16:creationId xmlns:a16="http://schemas.microsoft.com/office/drawing/2014/main" id="{4A7870F0-85C0-E7C0-5AC0-65DB8EB29D2F}"/>
              </a:ext>
            </a:extLst>
          </p:cNvPr>
          <p:cNvSpPr txBox="1"/>
          <p:nvPr/>
        </p:nvSpPr>
        <p:spPr>
          <a:xfrm>
            <a:off x="3479431" y="7543800"/>
            <a:ext cx="2836912" cy="806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9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①右の二次元コードより公式</a:t>
            </a:r>
            <a:r>
              <a:rPr lang="en-US" altLang="ja-JP" sz="9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LINE</a:t>
            </a:r>
            <a:r>
              <a:rPr lang="ja-JP" altLang="en-US" sz="9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に登録</a:t>
            </a:r>
            <a:endParaRPr lang="en-US" altLang="ja-JP" sz="900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  <a:p>
            <a:pPr>
              <a:lnSpc>
                <a:spcPct val="150000"/>
              </a:lnSpc>
            </a:pPr>
            <a:r>
              <a:rPr lang="ja-JP" altLang="en-US" sz="9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②メッセージで以下をお送りください</a:t>
            </a:r>
            <a:endParaRPr lang="en-US" altLang="ja-JP" sz="900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  <a:p>
            <a:pPr>
              <a:lnSpc>
                <a:spcPct val="150000"/>
              </a:lnSpc>
            </a:pPr>
            <a:r>
              <a:rPr lang="ja-JP" altLang="en-US" sz="9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　・学校名</a:t>
            </a:r>
            <a:r>
              <a:rPr lang="en-US" altLang="ja-JP" sz="9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/</a:t>
            </a:r>
            <a:r>
              <a:rPr lang="ja-JP" altLang="en-US" sz="9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学年</a:t>
            </a:r>
            <a:r>
              <a:rPr lang="en-US" altLang="ja-JP" sz="9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/</a:t>
            </a:r>
            <a:r>
              <a:rPr lang="ja-JP" altLang="en-US" sz="9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お名前</a:t>
            </a:r>
            <a:endParaRPr lang="en-US" altLang="ja-JP" sz="900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  <a:p>
            <a:pPr>
              <a:lnSpc>
                <a:spcPct val="150000"/>
              </a:lnSpc>
            </a:pPr>
            <a:r>
              <a:rPr lang="ja-JP" altLang="en-US" sz="900" dirty="0">
                <a:solidFill>
                  <a:srgbClr val="21744C"/>
                </a:solidFill>
                <a:latin typeface="Zen Maru Gothic Bold"/>
                <a:ea typeface="Zen Maru Gothic Bold"/>
                <a:cs typeface="Zen Maru Gothic Bold"/>
                <a:sym typeface="Zen Maru Gothic Bold"/>
              </a:rPr>
              <a:t>　・インターン参加希望の旨</a:t>
            </a:r>
            <a:endParaRPr lang="en-US" altLang="ja-JP" sz="700" dirty="0">
              <a:solidFill>
                <a:srgbClr val="21744C"/>
              </a:solidFill>
              <a:latin typeface="Zen Maru Gothic Bold"/>
              <a:ea typeface="Zen Maru Gothic Bold"/>
              <a:cs typeface="Zen Maru Gothic Bold"/>
              <a:sym typeface="Zen Maru Gothic Bold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AB7FD9F-C01A-3D5A-EB91-9CE70DBBA6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497" y="738877"/>
            <a:ext cx="1714401" cy="1285801"/>
          </a:xfrm>
          <a:prstGeom prst="ellipse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D667C3EA-916A-C0D8-3A53-F730C42AFB15}"/>
              </a:ext>
            </a:extLst>
          </p:cNvPr>
          <p:cNvSpPr txBox="1"/>
          <p:nvPr/>
        </p:nvSpPr>
        <p:spPr>
          <a:xfrm>
            <a:off x="-1162412" y="682083"/>
            <a:ext cx="9246521" cy="2044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120"/>
              </a:lnSpc>
            </a:pPr>
            <a:r>
              <a:rPr lang="ja-JP" altLang="en-US" sz="8000" dirty="0">
                <a:solidFill>
                  <a:srgbClr val="21744C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WasthailooktungNP"/>
                <a:sym typeface="WasthailooktungNP"/>
              </a:rPr>
              <a:t>介護体験会</a:t>
            </a:r>
            <a:endParaRPr lang="en-US" sz="8000" dirty="0">
              <a:solidFill>
                <a:srgbClr val="21744C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WasthailooktungNP"/>
              <a:sym typeface="WasthailooktungNP"/>
            </a:endParaRPr>
          </a:p>
        </p:txBody>
      </p:sp>
      <p:sp>
        <p:nvSpPr>
          <p:cNvPr id="2" name="TextBox 14">
            <a:extLst>
              <a:ext uri="{FF2B5EF4-FFF2-40B4-BE49-F238E27FC236}">
                <a16:creationId xmlns:a16="http://schemas.microsoft.com/office/drawing/2014/main" id="{ADFDC41D-94B5-8553-6492-BBDDDB961CE2}"/>
              </a:ext>
            </a:extLst>
          </p:cNvPr>
          <p:cNvSpPr txBox="1"/>
          <p:nvPr/>
        </p:nvSpPr>
        <p:spPr>
          <a:xfrm>
            <a:off x="425522" y="1779867"/>
            <a:ext cx="3460678" cy="19539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120"/>
              </a:lnSpc>
            </a:pPr>
            <a:r>
              <a:rPr lang="ja-JP" altLang="en-US" sz="4800" dirty="0">
                <a:solidFill>
                  <a:srgbClr val="21744C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WasthailooktungNP"/>
                <a:sym typeface="WasthailooktungNP"/>
              </a:rPr>
              <a:t>先着</a:t>
            </a:r>
            <a:r>
              <a:rPr lang="en-US" altLang="ja-JP" sz="4800" dirty="0">
                <a:solidFill>
                  <a:schemeClr val="accent6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WasthailooktungNP"/>
                <a:sym typeface="WasthailooktungNP"/>
              </a:rPr>
              <a:t>10</a:t>
            </a:r>
            <a:r>
              <a:rPr lang="ja-JP" altLang="en-US" sz="4800" dirty="0">
                <a:solidFill>
                  <a:srgbClr val="21744C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WasthailooktungNP"/>
                <a:sym typeface="WasthailooktungNP"/>
              </a:rPr>
              <a:t>名！</a:t>
            </a:r>
            <a:endParaRPr lang="en-US" sz="4800" dirty="0">
              <a:solidFill>
                <a:srgbClr val="21744C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WasthailooktungNP"/>
              <a:sym typeface="WasthailooktungNP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2113C5D9-EACA-5A57-3E93-D5B9F87FBC49}"/>
              </a:ext>
            </a:extLst>
          </p:cNvPr>
          <p:cNvCxnSpPr/>
          <p:nvPr/>
        </p:nvCxnSpPr>
        <p:spPr>
          <a:xfrm>
            <a:off x="319848" y="3726539"/>
            <a:ext cx="3064834" cy="0"/>
          </a:xfrm>
          <a:prstGeom prst="line">
            <a:avLst/>
          </a:prstGeom>
          <a:ln w="38100">
            <a:solidFill>
              <a:srgbClr val="2174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図 5">
            <a:extLst>
              <a:ext uri="{FF2B5EF4-FFF2-40B4-BE49-F238E27FC236}">
                <a16:creationId xmlns:a16="http://schemas.microsoft.com/office/drawing/2014/main" id="{BE538DF3-CE59-4DF1-A009-99ABF8F76F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732" y="7620000"/>
            <a:ext cx="655335" cy="65533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C719C8A-A03C-F760-7A3B-929EA83B5C1F}"/>
              </a:ext>
            </a:extLst>
          </p:cNvPr>
          <p:cNvSpPr txBox="1"/>
          <p:nvPr/>
        </p:nvSpPr>
        <p:spPr>
          <a:xfrm>
            <a:off x="5538971" y="7391400"/>
            <a:ext cx="1037847" cy="259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88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▼公式</a:t>
            </a:r>
            <a:r>
              <a:rPr kumimoji="1" lang="en-US" altLang="ja-JP" sz="1088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LINE</a:t>
            </a:r>
          </a:p>
        </p:txBody>
      </p:sp>
    </p:spTree>
    <p:extLst>
      <p:ext uri="{BB962C8B-B14F-4D97-AF65-F5344CB8AC3E}">
        <p14:creationId xmlns:p14="http://schemas.microsoft.com/office/powerpoint/2010/main" val="1397111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198</Words>
  <Application>Microsoft Office PowerPoint</Application>
  <PresentationFormat>A4 210 x 297 mm</PresentationFormat>
  <Paragraphs>46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HGP創英角ﾎﾟｯﾌﾟ体</vt:lpstr>
      <vt:lpstr>游ゴシック</vt:lpstr>
      <vt:lpstr>WasthailooktungNP</vt:lpstr>
      <vt:lpstr>さわらびゴシック</vt:lpstr>
      <vt:lpstr>Arial</vt:lpstr>
      <vt:lpstr>メイリオ</vt:lpstr>
      <vt:lpstr>Zen Maru Gothic Bold</vt:lpstr>
      <vt:lpstr>Calibri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グリーン　白　ペット　犬　イベント　お知らせ　チラシ　A4</dc:title>
  <dc:creator>106979 渡辺 亮</dc:creator>
  <cp:lastModifiedBy>106979 渡辺 亮</cp:lastModifiedBy>
  <cp:revision>13</cp:revision>
  <cp:lastPrinted>2026-06-26T00:16:16Z</cp:lastPrinted>
  <dcterms:created xsi:type="dcterms:W3CDTF">2006-08-16T00:00:00Z</dcterms:created>
  <dcterms:modified xsi:type="dcterms:W3CDTF">2026-07-07T07:45:48Z</dcterms:modified>
  <dc:identifier>DAG2fFgndjk</dc:identifier>
</cp:coreProperties>
</file>